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70" r:id="rId3"/>
    <p:sldId id="27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C8B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2051" autoAdjust="0"/>
  </p:normalViewPr>
  <p:slideViewPr>
    <p:cSldViewPr>
      <p:cViewPr>
        <p:scale>
          <a:sx n="110" d="100"/>
          <a:sy n="110" d="100"/>
        </p:scale>
        <p:origin x="-169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48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9A25D-77EC-4BF3-8411-A71AAD0F931E}" type="datetimeFigureOut">
              <a:rPr lang="cs-CZ" smtClean="0"/>
              <a:pPr/>
              <a:t>24.2.2010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09B5B-3B6B-4AB0-A42C-18C93E768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4D022-F566-4DDC-B100-FFBA5F22A1D3}" type="datetimeFigureOut">
              <a:rPr lang="cs-CZ" smtClean="0"/>
              <a:pPr/>
              <a:t>24.2.2010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98814-B4F5-493E-B27C-879319414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9"/>
            <a:ext cx="7772400" cy="1071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6400800" cy="64294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47" y="5357826"/>
            <a:ext cx="2271903" cy="121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41" y="6251353"/>
            <a:ext cx="744626" cy="365125"/>
          </a:xfrm>
          <a:prstGeom prst="rect">
            <a:avLst/>
          </a:prstGeom>
        </p:spPr>
        <p:txBody>
          <a:bodyPr/>
          <a:lstStyle/>
          <a:p>
            <a:fld id="{96EC5DD9-484B-4C12-AC8D-735385F04A7D}" type="datetime3">
              <a:rPr lang="cs-CZ" smtClean="0"/>
              <a:pPr/>
              <a:t>24/2/10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984" y="62772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158" y="6261986"/>
            <a:ext cx="428628" cy="365125"/>
          </a:xfrm>
          <a:prstGeom prst="rect">
            <a:avLst/>
          </a:prstGeom>
        </p:spPr>
        <p:txBody>
          <a:bodyPr/>
          <a:lstStyle/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 descr="Fotolia_283355_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 flipV="1">
            <a:off x="7270219" y="555087"/>
            <a:ext cx="2071702" cy="16758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974"/>
            <a:ext cx="632937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6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3C8BB0"/>
              </a:buClr>
              <a:buSzPct val="50000"/>
              <a:buFont typeface="Wingdings" pitchFamily="2" charset="2"/>
              <a:buChar char="q"/>
              <a:defRPr sz="2800"/>
            </a:lvl1pPr>
            <a:lvl2pPr>
              <a:buClr>
                <a:srgbClr val="3C8BB0"/>
              </a:buClr>
              <a:buSzPct val="50000"/>
              <a:buFont typeface="Wingdings" pitchFamily="2" charset="2"/>
              <a:buChar char="q"/>
              <a:defRPr sz="2400"/>
            </a:lvl2pPr>
            <a:lvl3pPr>
              <a:buClr>
                <a:srgbClr val="3C8BB0"/>
              </a:buClr>
              <a:buSzPct val="50000"/>
              <a:buFont typeface="Wingdings" pitchFamily="2" charset="2"/>
              <a:buChar char="q"/>
              <a:defRPr sz="2000"/>
            </a:lvl3pPr>
            <a:lvl4pPr>
              <a:buClr>
                <a:srgbClr val="3C8BB0"/>
              </a:buClr>
              <a:buSzPct val="50000"/>
              <a:buFont typeface="Wingdings" pitchFamily="2" charset="2"/>
              <a:buChar char="q"/>
              <a:defRPr sz="1800"/>
            </a:lvl4pPr>
            <a:lvl5pPr>
              <a:buClr>
                <a:srgbClr val="3C8BB0"/>
              </a:buClr>
              <a:buSzPct val="50000"/>
              <a:buFont typeface="Wingdings" pitchFamily="2" charset="2"/>
              <a:buChar char="q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8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9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11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7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6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9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9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457200" y="6174000"/>
            <a:ext cx="428628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FD59D58A-A188-4C85-AF63-5D665AB8C7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66" y="6102879"/>
            <a:ext cx="1142976" cy="61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8"/>
          <p:cNvCxnSpPr/>
          <p:nvPr userDrawn="1"/>
        </p:nvCxnSpPr>
        <p:spPr>
          <a:xfrm rot="10800000">
            <a:off x="410400" y="6490800"/>
            <a:ext cx="7308000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 userDrawn="1"/>
        </p:nvCxnSpPr>
        <p:spPr>
          <a:xfrm rot="5400000">
            <a:off x="273243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1"/>
          <p:cNvCxnSpPr/>
          <p:nvPr userDrawn="1"/>
        </p:nvCxnSpPr>
        <p:spPr>
          <a:xfrm rot="5400000">
            <a:off x="642910" y="6354000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2"/>
          <p:cNvCxnSpPr/>
          <p:nvPr userDrawn="1"/>
        </p:nvCxnSpPr>
        <p:spPr>
          <a:xfrm rot="5400000">
            <a:off x="1643042" y="6352125"/>
            <a:ext cx="285752" cy="0"/>
          </a:xfrm>
          <a:prstGeom prst="line">
            <a:avLst/>
          </a:prstGeom>
          <a:ln w="25400">
            <a:solidFill>
              <a:srgbClr val="3C8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 userDrawn="1"/>
        </p:nvSpPr>
        <p:spPr>
          <a:xfrm>
            <a:off x="1800000" y="617400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dirty="0" smtClean="0"/>
              <a:t>O lidech na blízko i na dálku</a:t>
            </a:r>
            <a:endParaRPr lang="cs-CZ" sz="1600" b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 userDrawn="1"/>
        </p:nvGrpSpPr>
        <p:grpSpPr>
          <a:xfrm>
            <a:off x="7033894" y="391267"/>
            <a:ext cx="1141799" cy="590885"/>
            <a:chOff x="6841630" y="745313"/>
            <a:chExt cx="1034759" cy="694058"/>
          </a:xfrm>
          <a:gradFill>
            <a:gsLst>
              <a:gs pos="85000">
                <a:schemeClr val="accent1">
                  <a:tint val="66000"/>
                  <a:satMod val="160000"/>
                  <a:alpha val="1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r="100000" b="100000"/>
            </a:path>
          </a:gradFill>
        </p:grpSpPr>
        <p:cxnSp>
          <p:nvCxnSpPr>
            <p:cNvPr id="41" name="Straight Connector 40"/>
            <p:cNvCxnSpPr/>
            <p:nvPr userDrawn="1"/>
          </p:nvCxnSpPr>
          <p:spPr>
            <a:xfrm rot="5400000">
              <a:off x="6498251" y="1095993"/>
              <a:ext cx="686757" cy="0"/>
            </a:xfrm>
            <a:prstGeom prst="line">
              <a:avLst/>
            </a:prstGeom>
            <a:grpFill/>
            <a:ln w="857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rot="5400000">
              <a:off x="7533010" y="1088692"/>
              <a:ext cx="686757" cy="0"/>
            </a:xfrm>
            <a:prstGeom prst="line">
              <a:avLst/>
            </a:prstGeom>
            <a:grpFill/>
            <a:ln w="857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674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58204" cy="4329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3C8B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-32" y="1240394"/>
            <a:ext cx="7286676" cy="4760374"/>
            <a:chOff x="-32" y="714356"/>
            <a:chExt cx="7286676" cy="4760374"/>
          </a:xfrm>
        </p:grpSpPr>
        <p:grpSp>
          <p:nvGrpSpPr>
            <p:cNvPr id="8" name="Skupina 9"/>
            <p:cNvGrpSpPr/>
            <p:nvPr/>
          </p:nvGrpSpPr>
          <p:grpSpPr>
            <a:xfrm>
              <a:off x="3462299" y="714356"/>
              <a:ext cx="1538329" cy="4760374"/>
              <a:chOff x="3462299" y="714356"/>
              <a:chExt cx="1538329" cy="4760374"/>
            </a:xfrm>
          </p:grpSpPr>
          <p:pic>
            <p:nvPicPr>
              <p:cNvPr id="2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Skupina 10"/>
            <p:cNvGrpSpPr/>
            <p:nvPr/>
          </p:nvGrpSpPr>
          <p:grpSpPr>
            <a:xfrm>
              <a:off x="1962101" y="714356"/>
              <a:ext cx="1538329" cy="4760374"/>
              <a:chOff x="3462299" y="714356"/>
              <a:chExt cx="1538329" cy="4760374"/>
            </a:xfrm>
          </p:grpSpPr>
          <p:pic>
            <p:nvPicPr>
              <p:cNvPr id="18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Skupina 14"/>
            <p:cNvGrpSpPr/>
            <p:nvPr/>
          </p:nvGrpSpPr>
          <p:grpSpPr>
            <a:xfrm>
              <a:off x="500034" y="714356"/>
              <a:ext cx="1538329" cy="4760374"/>
              <a:chOff x="3462299" y="714356"/>
              <a:chExt cx="1538329" cy="4760374"/>
            </a:xfrm>
          </p:grpSpPr>
          <p:pic>
            <p:nvPicPr>
              <p:cNvPr id="1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Skupina 18"/>
            <p:cNvGrpSpPr/>
            <p:nvPr/>
          </p:nvGrpSpPr>
          <p:grpSpPr>
            <a:xfrm>
              <a:off x="-32" y="714356"/>
              <a:ext cx="1538329" cy="4760374"/>
              <a:chOff x="3462299" y="714356"/>
              <a:chExt cx="1538329" cy="4760374"/>
            </a:xfrm>
          </p:grpSpPr>
          <p:pic>
            <p:nvPicPr>
              <p:cNvPr id="1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4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Skupina 18"/>
            <p:cNvGrpSpPr/>
            <p:nvPr/>
          </p:nvGrpSpPr>
          <p:grpSpPr>
            <a:xfrm>
              <a:off x="5000628" y="714356"/>
              <a:ext cx="1538329" cy="4760374"/>
              <a:chOff x="3462299" y="714356"/>
              <a:chExt cx="1538329" cy="4760374"/>
            </a:xfrm>
          </p:grpSpPr>
          <p:pic>
            <p:nvPicPr>
              <p:cNvPr id="2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Skupina 18"/>
            <p:cNvGrpSpPr/>
            <p:nvPr/>
          </p:nvGrpSpPr>
          <p:grpSpPr>
            <a:xfrm>
              <a:off x="5748315" y="714356"/>
              <a:ext cx="1538329" cy="4760374"/>
              <a:chOff x="3462299" y="714356"/>
              <a:chExt cx="1538329" cy="4760374"/>
            </a:xfrm>
          </p:grpSpPr>
          <p:pic>
            <p:nvPicPr>
              <p:cNvPr id="2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Zážitková část LoL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829444" cy="432912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UKONČENÍ PŘIHLÁŠEK: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KAPACITA JE JIŽ PŘEKROČENA!!!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=&gt; budeme vybírat na základě motivačního dopisu, jeho zadání vám zašleme na váš mail po registraci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=&gt; zkusili jsme dát dohromady co možná nejobjektivnější kritéria: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Motivace, Zájem, Čas, Kreativita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</p:spPr>
        <p:txBody>
          <a:bodyPr/>
          <a:lstStyle/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D58A-A188-4C85-AF63-5D665AB8C76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3" name="Zaoblený obdélník 32"/>
          <p:cNvSpPr/>
          <p:nvPr/>
        </p:nvSpPr>
        <p:spPr>
          <a:xfrm>
            <a:off x="7429520" y="2786058"/>
            <a:ext cx="1928826" cy="78581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 smtClean="0"/>
          </a:p>
          <a:p>
            <a:r>
              <a:rPr lang="cs-CZ" dirty="0" smtClean="0"/>
              <a:t>zážitková </a:t>
            </a:r>
          </a:p>
          <a:p>
            <a:r>
              <a:rPr lang="cs-CZ" dirty="0" smtClean="0"/>
              <a:t>část</a:t>
            </a:r>
          </a:p>
          <a:p>
            <a:endParaRPr lang="cs-CZ" dirty="0" smtClean="0"/>
          </a:p>
        </p:txBody>
      </p:sp>
      <p:sp>
        <p:nvSpPr>
          <p:cNvPr id="34" name="Zaoblený obdélník 33"/>
          <p:cNvSpPr/>
          <p:nvPr/>
        </p:nvSpPr>
        <p:spPr>
          <a:xfrm>
            <a:off x="7858148" y="3643314"/>
            <a:ext cx="1928826" cy="78581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e-learning</a:t>
            </a:r>
            <a:endParaRPr lang="cs-CZ" dirty="0" smtClean="0"/>
          </a:p>
        </p:txBody>
      </p:sp>
      <p:sp>
        <p:nvSpPr>
          <p:cNvPr id="35" name="Zaoblený obdélník 34"/>
          <p:cNvSpPr/>
          <p:nvPr/>
        </p:nvSpPr>
        <p:spPr>
          <a:xfrm>
            <a:off x="7858148" y="4500570"/>
            <a:ext cx="1928826" cy="785818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materiály </a:t>
            </a:r>
          </a:p>
          <a:p>
            <a:r>
              <a:rPr lang="cs-CZ" dirty="0" smtClean="0"/>
              <a:t>a dění</a:t>
            </a:r>
            <a:endParaRPr lang="cs-CZ" dirty="0" smtClean="0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14390" y="1643050"/>
            <a:ext cx="63293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č</a:t>
            </a:r>
            <a:r>
              <a:rPr lang="cs-CZ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tvrtek 25. února do půlnoci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31"/>
          <p:cNvGrpSpPr/>
          <p:nvPr/>
        </p:nvGrpSpPr>
        <p:grpSpPr>
          <a:xfrm>
            <a:off x="-32" y="1240394"/>
            <a:ext cx="7286676" cy="4760374"/>
            <a:chOff x="-32" y="714356"/>
            <a:chExt cx="7286676" cy="4760374"/>
          </a:xfrm>
        </p:grpSpPr>
        <p:grpSp>
          <p:nvGrpSpPr>
            <p:cNvPr id="7" name="Skupina 9"/>
            <p:cNvGrpSpPr/>
            <p:nvPr/>
          </p:nvGrpSpPr>
          <p:grpSpPr>
            <a:xfrm>
              <a:off x="3462299" y="714356"/>
              <a:ext cx="1538329" cy="4760374"/>
              <a:chOff x="3462299" y="714356"/>
              <a:chExt cx="1538329" cy="4760374"/>
            </a:xfrm>
          </p:grpSpPr>
          <p:pic>
            <p:nvPicPr>
              <p:cNvPr id="2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Skupina 10"/>
            <p:cNvGrpSpPr/>
            <p:nvPr/>
          </p:nvGrpSpPr>
          <p:grpSpPr>
            <a:xfrm>
              <a:off x="1962101" y="714356"/>
              <a:ext cx="1538329" cy="4760374"/>
              <a:chOff x="3462299" y="714356"/>
              <a:chExt cx="1538329" cy="4760374"/>
            </a:xfrm>
          </p:grpSpPr>
          <p:pic>
            <p:nvPicPr>
              <p:cNvPr id="18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Skupina 14"/>
            <p:cNvGrpSpPr/>
            <p:nvPr/>
          </p:nvGrpSpPr>
          <p:grpSpPr>
            <a:xfrm>
              <a:off x="500034" y="714356"/>
              <a:ext cx="1538329" cy="4760374"/>
              <a:chOff x="3462299" y="714356"/>
              <a:chExt cx="1538329" cy="4760374"/>
            </a:xfrm>
          </p:grpSpPr>
          <p:pic>
            <p:nvPicPr>
              <p:cNvPr id="1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Skupina 18"/>
            <p:cNvGrpSpPr/>
            <p:nvPr/>
          </p:nvGrpSpPr>
          <p:grpSpPr>
            <a:xfrm>
              <a:off x="-32" y="714356"/>
              <a:ext cx="1538329" cy="4760374"/>
              <a:chOff x="3462299" y="714356"/>
              <a:chExt cx="1538329" cy="4760374"/>
            </a:xfrm>
          </p:grpSpPr>
          <p:pic>
            <p:nvPicPr>
              <p:cNvPr id="1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4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Skupina 18"/>
            <p:cNvGrpSpPr/>
            <p:nvPr/>
          </p:nvGrpSpPr>
          <p:grpSpPr>
            <a:xfrm>
              <a:off x="5000628" y="714356"/>
              <a:ext cx="1538329" cy="4760374"/>
              <a:chOff x="3462299" y="714356"/>
              <a:chExt cx="1538329" cy="4760374"/>
            </a:xfrm>
          </p:grpSpPr>
          <p:pic>
            <p:nvPicPr>
              <p:cNvPr id="2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Skupina 18"/>
            <p:cNvGrpSpPr/>
            <p:nvPr/>
          </p:nvGrpSpPr>
          <p:grpSpPr>
            <a:xfrm>
              <a:off x="5748315" y="714356"/>
              <a:ext cx="1538329" cy="4760374"/>
              <a:chOff x="3462299" y="714356"/>
              <a:chExt cx="1538329" cy="4760374"/>
            </a:xfrm>
          </p:grpSpPr>
          <p:pic>
            <p:nvPicPr>
              <p:cNvPr id="2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-learning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639"/>
            <a:ext cx="6829444" cy="4329129"/>
          </a:xfrm>
        </p:spPr>
        <p:txBody>
          <a:bodyPr>
            <a:noAutofit/>
          </a:bodyPr>
          <a:lstStyle/>
          <a:p>
            <a:r>
              <a:rPr lang="cs-CZ" sz="2000" dirty="0" smtClean="0"/>
              <a:t>Budme využívat systém </a:t>
            </a:r>
            <a:r>
              <a:rPr lang="cs-CZ" sz="2000" b="1" dirty="0" smtClean="0"/>
              <a:t>DOCEBO</a:t>
            </a:r>
          </a:p>
          <a:p>
            <a:endParaRPr lang="cs-CZ" sz="2000" dirty="0" smtClean="0"/>
          </a:p>
          <a:p>
            <a:r>
              <a:rPr lang="cs-CZ" sz="2000" dirty="0" smtClean="0"/>
              <a:t>Prostřednictvím tohoto systému budete vypracovávat </a:t>
            </a:r>
            <a:r>
              <a:rPr lang="cs-CZ" sz="2000" b="1" dirty="0" smtClean="0"/>
              <a:t>několik úkolů</a:t>
            </a:r>
            <a:r>
              <a:rPr lang="cs-CZ" sz="2000" dirty="0" smtClean="0"/>
              <a:t>, které během kurzu zadáme, případně </a:t>
            </a:r>
            <a:r>
              <a:rPr lang="cs-CZ" sz="2000" b="1" dirty="0" smtClean="0"/>
              <a:t>vaše závěrečné práce </a:t>
            </a:r>
            <a:r>
              <a:rPr lang="cs-CZ" sz="2000" dirty="0" smtClean="0"/>
              <a:t>(systémem wiki)</a:t>
            </a:r>
            <a:endParaRPr lang="cs-CZ" sz="2000" b="1" dirty="0" smtClean="0"/>
          </a:p>
          <a:p>
            <a:endParaRPr lang="cs-CZ" sz="2000" dirty="0" smtClean="0"/>
          </a:p>
          <a:p>
            <a:r>
              <a:rPr lang="cs-CZ" sz="2000" dirty="0" smtClean="0"/>
              <a:t>Účastníci zážitkového kurzu navíc v rámci tohoto systému budou procházet několika speciálními aktivitami</a:t>
            </a:r>
          </a:p>
          <a:p>
            <a:endParaRPr lang="cs-CZ" sz="2000" dirty="0" smtClean="0"/>
          </a:p>
          <a:p>
            <a:r>
              <a:rPr lang="cs-CZ" sz="2000" dirty="0" smtClean="0"/>
              <a:t>Více informací během dalších přednášek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</p:spPr>
        <p:txBody>
          <a:bodyPr/>
          <a:lstStyle/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D58A-A188-4C85-AF63-5D665AB8C76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3" name="Zaoblený obdélník 32"/>
          <p:cNvSpPr/>
          <p:nvPr/>
        </p:nvSpPr>
        <p:spPr>
          <a:xfrm>
            <a:off x="7858148" y="2786058"/>
            <a:ext cx="1928826" cy="78581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 smtClean="0"/>
          </a:p>
          <a:p>
            <a:r>
              <a:rPr lang="cs-CZ" dirty="0" smtClean="0"/>
              <a:t>zážitková </a:t>
            </a:r>
          </a:p>
          <a:p>
            <a:r>
              <a:rPr lang="cs-CZ" dirty="0" smtClean="0"/>
              <a:t>část</a:t>
            </a:r>
          </a:p>
          <a:p>
            <a:endParaRPr lang="cs-CZ" dirty="0" smtClean="0"/>
          </a:p>
        </p:txBody>
      </p:sp>
      <p:sp>
        <p:nvSpPr>
          <p:cNvPr id="34" name="Zaoblený obdélník 33"/>
          <p:cNvSpPr/>
          <p:nvPr/>
        </p:nvSpPr>
        <p:spPr>
          <a:xfrm>
            <a:off x="7429520" y="3643314"/>
            <a:ext cx="1928826" cy="78581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e-learning</a:t>
            </a:r>
            <a:endParaRPr lang="cs-CZ" dirty="0" smtClean="0"/>
          </a:p>
        </p:txBody>
      </p:sp>
      <p:sp>
        <p:nvSpPr>
          <p:cNvPr id="35" name="Zaoblený obdélník 34"/>
          <p:cNvSpPr/>
          <p:nvPr/>
        </p:nvSpPr>
        <p:spPr>
          <a:xfrm>
            <a:off x="7858148" y="4500570"/>
            <a:ext cx="1928826" cy="785818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m</a:t>
            </a:r>
            <a:r>
              <a:rPr lang="cs-CZ" dirty="0" smtClean="0"/>
              <a:t>ateriály</a:t>
            </a:r>
          </a:p>
          <a:p>
            <a:r>
              <a:rPr lang="cs-CZ" dirty="0" smtClean="0"/>
              <a:t>a dění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31"/>
          <p:cNvGrpSpPr/>
          <p:nvPr/>
        </p:nvGrpSpPr>
        <p:grpSpPr>
          <a:xfrm>
            <a:off x="-32" y="1240394"/>
            <a:ext cx="7286676" cy="4760374"/>
            <a:chOff x="-32" y="714356"/>
            <a:chExt cx="7286676" cy="4760374"/>
          </a:xfrm>
        </p:grpSpPr>
        <p:grpSp>
          <p:nvGrpSpPr>
            <p:cNvPr id="7" name="Skupina 9"/>
            <p:cNvGrpSpPr/>
            <p:nvPr/>
          </p:nvGrpSpPr>
          <p:grpSpPr>
            <a:xfrm>
              <a:off x="3462299" y="714356"/>
              <a:ext cx="1538329" cy="4760374"/>
              <a:chOff x="3462299" y="714356"/>
              <a:chExt cx="1538329" cy="4760374"/>
            </a:xfrm>
          </p:grpSpPr>
          <p:pic>
            <p:nvPicPr>
              <p:cNvPr id="2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Skupina 10"/>
            <p:cNvGrpSpPr/>
            <p:nvPr/>
          </p:nvGrpSpPr>
          <p:grpSpPr>
            <a:xfrm>
              <a:off x="1962101" y="714356"/>
              <a:ext cx="1538329" cy="4760374"/>
              <a:chOff x="3462299" y="714356"/>
              <a:chExt cx="1538329" cy="4760374"/>
            </a:xfrm>
          </p:grpSpPr>
          <p:pic>
            <p:nvPicPr>
              <p:cNvPr id="18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Skupina 14"/>
            <p:cNvGrpSpPr/>
            <p:nvPr/>
          </p:nvGrpSpPr>
          <p:grpSpPr>
            <a:xfrm>
              <a:off x="500034" y="714356"/>
              <a:ext cx="1538329" cy="4760374"/>
              <a:chOff x="3462299" y="714356"/>
              <a:chExt cx="1538329" cy="4760374"/>
            </a:xfrm>
          </p:grpSpPr>
          <p:pic>
            <p:nvPicPr>
              <p:cNvPr id="1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Skupina 18"/>
            <p:cNvGrpSpPr/>
            <p:nvPr/>
          </p:nvGrpSpPr>
          <p:grpSpPr>
            <a:xfrm>
              <a:off x="-32" y="714356"/>
              <a:ext cx="1538329" cy="4760374"/>
              <a:chOff x="3462299" y="714356"/>
              <a:chExt cx="1538329" cy="4760374"/>
            </a:xfrm>
          </p:grpSpPr>
          <p:pic>
            <p:nvPicPr>
              <p:cNvPr id="12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3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14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Skupina 18"/>
            <p:cNvGrpSpPr/>
            <p:nvPr/>
          </p:nvGrpSpPr>
          <p:grpSpPr>
            <a:xfrm>
              <a:off x="5000628" y="714356"/>
              <a:ext cx="1538329" cy="4760374"/>
              <a:chOff x="3462299" y="714356"/>
              <a:chExt cx="1538329" cy="4760374"/>
            </a:xfrm>
          </p:grpSpPr>
          <p:pic>
            <p:nvPicPr>
              <p:cNvPr id="25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6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27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Skupina 18"/>
            <p:cNvGrpSpPr/>
            <p:nvPr/>
          </p:nvGrpSpPr>
          <p:grpSpPr>
            <a:xfrm>
              <a:off x="5748315" y="714356"/>
              <a:ext cx="1538329" cy="4760374"/>
              <a:chOff x="3462299" y="714356"/>
              <a:chExt cx="1538329" cy="4760374"/>
            </a:xfrm>
          </p:grpSpPr>
          <p:pic>
            <p:nvPicPr>
              <p:cNvPr id="29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4462431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0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962365" y="714356"/>
                <a:ext cx="538197" cy="4760374"/>
              </a:xfrm>
              <a:prstGeom prst="rect">
                <a:avLst/>
              </a:prstGeom>
              <a:noFill/>
            </p:spPr>
          </p:pic>
          <p:pic>
            <p:nvPicPr>
              <p:cNvPr id="31" name="Picture 2" descr="F:\akce\LoL\propagace\loga\lolweb_v4_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87158"/>
              <a:stretch>
                <a:fillRect/>
              </a:stretch>
            </p:blipFill>
            <p:spPr bwMode="auto">
              <a:xfrm>
                <a:off x="3462299" y="714356"/>
                <a:ext cx="538197" cy="476037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materiály a dění kolem kurzu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6829444" cy="4329129"/>
          </a:xfrm>
        </p:spPr>
        <p:txBody>
          <a:bodyPr>
            <a:noAutofit/>
          </a:bodyPr>
          <a:lstStyle/>
          <a:p>
            <a:r>
              <a:rPr lang="cs-CZ" sz="2000" dirty="0" smtClean="0"/>
              <a:t>Po každé přednášce najdete na webu:</a:t>
            </a:r>
          </a:p>
          <a:p>
            <a:pPr lvl="1"/>
            <a:r>
              <a:rPr lang="cs-CZ" sz="1800" dirty="0" smtClean="0"/>
              <a:t>Video záznam přednášky</a:t>
            </a:r>
          </a:p>
          <a:p>
            <a:pPr lvl="1"/>
            <a:r>
              <a:rPr lang="cs-CZ" sz="1800" dirty="0" smtClean="0"/>
              <a:t>Textový podklad k přednášce</a:t>
            </a:r>
          </a:p>
          <a:p>
            <a:r>
              <a:rPr lang="cs-CZ" sz="2000" dirty="0" smtClean="0"/>
              <a:t>Tyto materiál budou sdílené i prostřednictvím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e-learningového systému DOCEBO</a:t>
            </a:r>
            <a:endParaRPr lang="cs-CZ" sz="2000" b="1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FF0000"/>
                </a:solidFill>
              </a:rPr>
              <a:t>WWW.LIVEONLINE.CZ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Novinky a aktuální dění můžete sledovat na facebookové stránce</a:t>
            </a:r>
          </a:p>
          <a:p>
            <a:r>
              <a:rPr lang="cs-CZ" sz="2000" dirty="0" smtClean="0"/>
              <a:t>Zde také můžete zanechat komentáře, poznámky, zpětnou vazbu, zvát kamarády apod.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FF0000"/>
                </a:solidFill>
              </a:rPr>
              <a:t>WWW.FACEBOOK.COM/LIVEONLINE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000" y="6174000"/>
            <a:ext cx="887502" cy="365125"/>
          </a:xfrm>
        </p:spPr>
        <p:txBody>
          <a:bodyPr/>
          <a:lstStyle/>
          <a:p>
            <a:fld id="{61004633-7AA1-4F5B-B877-257B60F43ABD}" type="datetime3">
              <a:rPr lang="cs-CZ" smtClean="0"/>
              <a:pPr/>
              <a:t>24/2/10</a:t>
            </a:fld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D58A-A188-4C85-AF63-5D665AB8C76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3" name="Zaoblený obdélník 32"/>
          <p:cNvSpPr/>
          <p:nvPr/>
        </p:nvSpPr>
        <p:spPr>
          <a:xfrm>
            <a:off x="7858148" y="2786058"/>
            <a:ext cx="1928826" cy="78581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 smtClean="0"/>
          </a:p>
          <a:p>
            <a:r>
              <a:rPr lang="cs-CZ" dirty="0" smtClean="0"/>
              <a:t>zážitková </a:t>
            </a:r>
          </a:p>
          <a:p>
            <a:r>
              <a:rPr lang="cs-CZ" dirty="0" smtClean="0"/>
              <a:t>část</a:t>
            </a:r>
          </a:p>
          <a:p>
            <a:endParaRPr lang="cs-CZ" dirty="0" smtClean="0"/>
          </a:p>
        </p:txBody>
      </p:sp>
      <p:sp>
        <p:nvSpPr>
          <p:cNvPr id="34" name="Zaoblený obdélník 33"/>
          <p:cNvSpPr/>
          <p:nvPr/>
        </p:nvSpPr>
        <p:spPr>
          <a:xfrm>
            <a:off x="7858148" y="3643314"/>
            <a:ext cx="1928826" cy="78581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e-learning</a:t>
            </a:r>
            <a:endParaRPr lang="cs-CZ" dirty="0" smtClean="0"/>
          </a:p>
        </p:txBody>
      </p:sp>
      <p:sp>
        <p:nvSpPr>
          <p:cNvPr id="35" name="Zaoblený obdélník 34"/>
          <p:cNvSpPr/>
          <p:nvPr/>
        </p:nvSpPr>
        <p:spPr>
          <a:xfrm>
            <a:off x="7429520" y="4500570"/>
            <a:ext cx="1928826" cy="785818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m</a:t>
            </a:r>
            <a:r>
              <a:rPr lang="cs-CZ" dirty="0" smtClean="0"/>
              <a:t>ateriály</a:t>
            </a:r>
          </a:p>
          <a:p>
            <a:r>
              <a:rPr lang="cs-CZ" dirty="0" smtClean="0"/>
              <a:t>a</a:t>
            </a:r>
            <a:r>
              <a:rPr lang="cs-CZ" dirty="0" smtClean="0"/>
              <a:t> dění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OL1">
      <a:dk1>
        <a:srgbClr val="508BB0"/>
      </a:dk1>
      <a:lt1>
        <a:srgbClr val="FFFFFF"/>
      </a:lt1>
      <a:dk2>
        <a:srgbClr val="15323F"/>
      </a:dk2>
      <a:lt2>
        <a:srgbClr val="FFFFFF"/>
      </a:lt2>
      <a:accent1>
        <a:srgbClr val="3C8BB0"/>
      </a:accent1>
      <a:accent2>
        <a:srgbClr val="B03C3C"/>
      </a:accent2>
      <a:accent3>
        <a:srgbClr val="4AB03C"/>
      </a:accent3>
      <a:accent4>
        <a:srgbClr val="B03C8F"/>
      </a:accent4>
      <a:accent5>
        <a:srgbClr val="3C5AB0"/>
      </a:accent5>
      <a:accent6>
        <a:srgbClr val="BDB54F"/>
      </a:accent6>
      <a:hlink>
        <a:srgbClr val="9BC9DD"/>
      </a:hlink>
      <a:folHlink>
        <a:srgbClr val="508B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110</Words>
  <Application>Microsoft Office PowerPoint</Application>
  <PresentationFormat>Předvádění na obrazovce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Zážitková část LoL</vt:lpstr>
      <vt:lpstr>e-learning</vt:lpstr>
      <vt:lpstr>materiály a dění kolem kurzu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martin.buchtik</dc:creator>
  <cp:lastModifiedBy>Jan Martin Bartoloměj Kozel</cp:lastModifiedBy>
  <cp:revision>32</cp:revision>
  <dcterms:created xsi:type="dcterms:W3CDTF">2009-10-08T09:43:54Z</dcterms:created>
  <dcterms:modified xsi:type="dcterms:W3CDTF">2010-02-24T14:45:28Z</dcterms:modified>
</cp:coreProperties>
</file>